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58" r:id="rId3"/>
    <p:sldId id="265" r:id="rId4"/>
    <p:sldId id="285" r:id="rId5"/>
    <p:sldId id="259" r:id="rId6"/>
    <p:sldId id="290" r:id="rId7"/>
    <p:sldId id="291" r:id="rId8"/>
    <p:sldId id="292" r:id="rId9"/>
    <p:sldId id="293" r:id="rId10"/>
    <p:sldId id="294" r:id="rId11"/>
    <p:sldId id="295" r:id="rId12"/>
    <p:sldId id="296" r:id="rId13"/>
    <p:sldId id="297" r:id="rId14"/>
    <p:sldId id="298" r:id="rId15"/>
    <p:sldId id="299" r:id="rId16"/>
    <p:sldId id="300" r:id="rId17"/>
    <p:sldId id="286" r:id="rId18"/>
    <p:sldId id="287" r:id="rId19"/>
    <p:sldId id="288" r:id="rId20"/>
    <p:sldId id="301" r:id="rId21"/>
    <p:sldId id="289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964" autoAdjust="0"/>
    <p:restoredTop sz="98538" autoAdjust="0"/>
  </p:normalViewPr>
  <p:slideViewPr>
    <p:cSldViewPr snapToGrid="0" snapToObjects="1">
      <p:cViewPr varScale="1">
        <p:scale>
          <a:sx n="99" d="100"/>
          <a:sy n="99" d="100"/>
        </p:scale>
        <p:origin x="-152" y="-10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printerSettings" Target="printerSettings/printerSettings1.bin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D3A436-C5E5-8842-A753-40A3F8153BCC}" type="datetimeFigureOut">
              <a:rPr lang="en-US" smtClean="0"/>
              <a:t>11/30/15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73493C-45B3-2E48-85AE-5301E8A712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7883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2048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2048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85">
              <a:defRPr sz="23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5879619" indent="-35447153" defTabSz="914485">
              <a:defRPr sz="23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3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3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3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3246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864931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297396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729862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9A89D805-E478-B84D-A871-04BCA3BCCE1E}" type="slidenum">
              <a:rPr lang="en-US" sz="1200"/>
              <a:pPr/>
              <a:t>7</a:t>
            </a:fld>
            <a:endParaRPr lang="en-US" sz="120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2253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225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85">
              <a:defRPr sz="23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5879619" indent="-35447153" defTabSz="914485">
              <a:defRPr sz="23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3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3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3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3246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864931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297396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729862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B54A0620-121A-6441-B193-E5C047CB2F7E}" type="slidenum">
              <a:rPr lang="en-US" sz="1200"/>
              <a:pPr/>
              <a:t>8</a:t>
            </a:fld>
            <a:endParaRPr lang="en-US" sz="120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2457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2458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85">
              <a:defRPr sz="23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5879619" indent="-35447153" defTabSz="914485">
              <a:defRPr sz="23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3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3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3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3246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864931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297396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729862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16A141F0-784B-FF47-A19E-50E7DF57914C}" type="slidenum">
              <a:rPr lang="en-US" sz="1200"/>
              <a:pPr/>
              <a:t>9</a:t>
            </a:fld>
            <a:endParaRPr lang="en-US" sz="120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2662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2662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85">
              <a:defRPr sz="23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5879619" indent="-35447153" defTabSz="914485">
              <a:defRPr sz="23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3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3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3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3246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864931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297396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729862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40C8040F-CB86-A94C-93A1-F31B67C2B56F}" type="slidenum">
              <a:rPr lang="en-US" sz="1200"/>
              <a:pPr/>
              <a:t>10</a:t>
            </a:fld>
            <a:endParaRPr lang="en-US" sz="120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2867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2867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85">
              <a:defRPr sz="23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5879619" indent="-35447153" defTabSz="914485">
              <a:defRPr sz="23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3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3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3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3246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864931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297396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729862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E6DA511E-7AAE-BA4F-8A70-2B2CA29CE9F8}" type="slidenum">
              <a:rPr lang="en-US" sz="1200"/>
              <a:pPr/>
              <a:t>11</a:t>
            </a:fld>
            <a:endParaRPr lang="en-US" sz="120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072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3072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85">
              <a:defRPr sz="23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5879619" indent="-35447153" defTabSz="914485">
              <a:defRPr sz="23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3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3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3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3246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864931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297396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729862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7A5121EE-1706-F045-9ABA-F4F8F3C10B80}" type="slidenum">
              <a:rPr lang="en-US" sz="1200"/>
              <a:pPr/>
              <a:t>12</a:t>
            </a:fld>
            <a:endParaRPr lang="en-US" sz="120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27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327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85">
              <a:defRPr sz="23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5879619" indent="-35447153" defTabSz="914485">
              <a:defRPr sz="23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3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3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3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3246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864931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297396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729862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235952B1-D0A1-394B-93F6-C2B1D6091988}" type="slidenum">
              <a:rPr lang="en-US" sz="1200"/>
              <a:pPr/>
              <a:t>13</a:t>
            </a:fld>
            <a:endParaRPr lang="en-US" sz="120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481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3482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85">
              <a:defRPr sz="23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5879619" indent="-35447153" defTabSz="914485">
              <a:defRPr sz="23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3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3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3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3246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864931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297396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729862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9A3DA03A-C048-384D-8934-DF59242CE4EA}" type="slidenum">
              <a:rPr lang="en-US" sz="1200"/>
              <a:pPr/>
              <a:t>14</a:t>
            </a:fld>
            <a:endParaRPr lang="en-US" sz="120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686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3686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85">
              <a:defRPr sz="23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5879619" indent="-35447153" defTabSz="914485">
              <a:defRPr sz="23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3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3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3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3246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864931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297396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729862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980B2401-4925-B347-94A6-B4D068B779A2}" type="slidenum">
              <a:rPr lang="en-US" sz="1200"/>
              <a:pPr/>
              <a:t>15</a:t>
            </a:fld>
            <a:endParaRPr lang="en-US" sz="120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3FC2A-B3EF-004E-93D2-6A15E8B38181}" type="datetimeFigureOut">
              <a:rPr lang="en-US" smtClean="0"/>
              <a:t>11/30/15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FA356-CF3C-3148-A996-66A6A66490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4083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3FC2A-B3EF-004E-93D2-6A15E8B38181}" type="datetimeFigureOut">
              <a:rPr lang="en-US" smtClean="0"/>
              <a:t>11/30/15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FA356-CF3C-3148-A996-66A6A66490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3799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3FC2A-B3EF-004E-93D2-6A15E8B38181}" type="datetimeFigureOut">
              <a:rPr lang="en-US" smtClean="0"/>
              <a:t>11/30/15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FA356-CF3C-3148-A996-66A6A66490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2598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3FC2A-B3EF-004E-93D2-6A15E8B38181}" type="datetimeFigureOut">
              <a:rPr lang="en-US" smtClean="0"/>
              <a:t>11/30/15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FA356-CF3C-3148-A996-66A6A66490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6213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3FC2A-B3EF-004E-93D2-6A15E8B38181}" type="datetimeFigureOut">
              <a:rPr lang="en-US" smtClean="0"/>
              <a:t>11/30/15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FA356-CF3C-3148-A996-66A6A66490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891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3FC2A-B3EF-004E-93D2-6A15E8B38181}" type="datetimeFigureOut">
              <a:rPr lang="en-US" smtClean="0"/>
              <a:t>11/30/15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FA356-CF3C-3148-A996-66A6A66490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5402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3FC2A-B3EF-004E-93D2-6A15E8B38181}" type="datetimeFigureOut">
              <a:rPr lang="en-US" smtClean="0"/>
              <a:t>11/30/15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FA356-CF3C-3148-A996-66A6A66490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2991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3FC2A-B3EF-004E-93D2-6A15E8B38181}" type="datetimeFigureOut">
              <a:rPr lang="en-US" smtClean="0"/>
              <a:t>11/30/15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FA356-CF3C-3148-A996-66A6A66490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1079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3FC2A-B3EF-004E-93D2-6A15E8B38181}" type="datetimeFigureOut">
              <a:rPr lang="en-US" smtClean="0"/>
              <a:t>11/30/15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FA356-CF3C-3148-A996-66A6A66490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4970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3FC2A-B3EF-004E-93D2-6A15E8B38181}" type="datetimeFigureOut">
              <a:rPr lang="en-US" smtClean="0"/>
              <a:t>11/30/15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FA356-CF3C-3148-A996-66A6A66490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5736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3FC2A-B3EF-004E-93D2-6A15E8B38181}" type="datetimeFigureOut">
              <a:rPr lang="en-US" smtClean="0"/>
              <a:t>11/30/15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FA356-CF3C-3148-A996-66A6A66490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8650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F3FC2A-B3EF-004E-93D2-6A15E8B38181}" type="datetimeFigureOut">
              <a:rPr lang="en-US" smtClean="0"/>
              <a:t>11/30/15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4FA356-CF3C-3148-A996-66A6A66490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5222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Computer Graphics </a:t>
            </a:r>
            <a:br>
              <a:rPr lang="en-US" dirty="0" smtClean="0"/>
            </a:br>
            <a:r>
              <a:rPr lang="en-US" dirty="0" smtClean="0"/>
              <a:t>ECSE-4750 FALL 2015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CLASS </a:t>
            </a:r>
            <a:r>
              <a:rPr lang="en-US" dirty="0" smtClean="0"/>
              <a:t>9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428739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What should we expect soon in APIs</a:t>
            </a:r>
          </a:p>
        </p:txBody>
      </p:sp>
      <p:sp>
        <p:nvSpPr>
          <p:cNvPr id="2560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Movement of more desktop OpenGL features to ES and WebGL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WebCL 1.0 released March 2014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ES 3.0 and ES 3.1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ECMA 6 Script draft (new version of JS)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Many JS variants such as Coffee Script</a:t>
            </a:r>
          </a:p>
        </p:txBody>
      </p:sp>
      <p:sp>
        <p:nvSpPr>
          <p:cNvPr id="25604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4161750" indent="-24161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lvl="1"/>
            <a:fld id="{52253090-EFA3-1141-BB43-88893C6822F6}" type="slidenum">
              <a:rPr lang="es-ES" sz="1000">
                <a:latin typeface="Arial" charset="0"/>
              </a:rPr>
              <a:pPr lvl="1"/>
              <a:t>10</a:t>
            </a:fld>
            <a:endParaRPr lang="es-ES" sz="1000">
              <a:latin typeface="Arial" charset="0"/>
            </a:endParaRPr>
          </a:p>
        </p:txBody>
      </p:sp>
      <p:sp>
        <p:nvSpPr>
          <p:cNvPr id="25605" name="Footer Placeholder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1400"/>
              <a:t>Angel and Shreiner: Interactive Computer Graphics 7E © Addison-Wesley 2015 </a:t>
            </a:r>
          </a:p>
        </p:txBody>
      </p:sp>
    </p:spTree>
    <p:extLst>
      <p:ext uri="{BB962C8B-B14F-4D97-AF65-F5344CB8AC3E}">
        <p14:creationId xmlns:p14="http://schemas.microsoft.com/office/powerpoint/2010/main" val="20115940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The Players have Changed</a:t>
            </a:r>
          </a:p>
        </p:txBody>
      </p:sp>
      <p:sp>
        <p:nvSpPr>
          <p:cNvPr id="2765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Originally hardware and software was dominated by the scientific and CAD communities</a:t>
            </a:r>
          </a:p>
          <a:p>
            <a:pPr lvl="1"/>
            <a:r>
              <a:rPr lang="en-US">
                <a:latin typeface="Arial" charset="0"/>
                <a:ea typeface="ＭＳ Ｐゴシック" charset="0"/>
              </a:rPr>
              <a:t>SGI key for both hardware and software</a:t>
            </a:r>
          </a:p>
          <a:p>
            <a:pPr lvl="1"/>
            <a:r>
              <a:rPr lang="en-US">
                <a:latin typeface="Arial" charset="0"/>
                <a:ea typeface="ＭＳ Ｐゴシック" charset="0"/>
              </a:rPr>
              <a:t>OpenGL developed by SGI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With PCs and graphics cards leadership moved to Microsoft and game users</a:t>
            </a:r>
          </a:p>
          <a:p>
            <a:pPr lvl="1"/>
            <a:r>
              <a:rPr lang="en-US">
                <a:latin typeface="Arial" charset="0"/>
                <a:ea typeface="ＭＳ Ｐゴシック" charset="0"/>
              </a:rPr>
              <a:t>DirectX</a:t>
            </a:r>
          </a:p>
          <a:p>
            <a:pPr lvl="1"/>
            <a:r>
              <a:rPr lang="en-US">
                <a:latin typeface="Arial" charset="0"/>
                <a:ea typeface="ＭＳ Ｐゴシック" charset="0"/>
              </a:rPr>
              <a:t>Video Toaster  </a:t>
            </a:r>
          </a:p>
        </p:txBody>
      </p:sp>
      <p:sp>
        <p:nvSpPr>
          <p:cNvPr id="27652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4161750" indent="-24161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lvl="1"/>
            <a:fld id="{63786E96-0CDE-B247-A52B-1AD3D565F26B}" type="slidenum">
              <a:rPr lang="es-ES" sz="1000">
                <a:latin typeface="Arial" charset="0"/>
              </a:rPr>
              <a:pPr lvl="1"/>
              <a:t>11</a:t>
            </a:fld>
            <a:endParaRPr lang="es-ES" sz="1000">
              <a:latin typeface="Arial" charset="0"/>
            </a:endParaRPr>
          </a:p>
        </p:txBody>
      </p:sp>
      <p:sp>
        <p:nvSpPr>
          <p:cNvPr id="27653" name="Footer Placeholder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1400"/>
              <a:t>Angel and Shreiner: Interactive Computer Graphics 7E © Addison-Wesley 2015 </a:t>
            </a:r>
          </a:p>
        </p:txBody>
      </p:sp>
    </p:spTree>
    <p:extLst>
      <p:ext uri="{BB962C8B-B14F-4D97-AF65-F5344CB8AC3E}">
        <p14:creationId xmlns:p14="http://schemas.microsoft.com/office/powerpoint/2010/main" val="28040514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Players Have Changed</a:t>
            </a:r>
          </a:p>
        </p:txBody>
      </p:sp>
      <p:sp>
        <p:nvSpPr>
          <p:cNvPr id="29699" name="Content Placeholder 2"/>
          <p:cNvSpPr>
            <a:spLocks noGrp="1"/>
          </p:cNvSpPr>
          <p:nvPr>
            <p:ph idx="1"/>
          </p:nvPr>
        </p:nvSpPr>
        <p:spPr>
          <a:xfrm>
            <a:off x="914400" y="1524000"/>
            <a:ext cx="10871200" cy="4724400"/>
          </a:xfrm>
        </p:spPr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Development of GPUs</a:t>
            </a:r>
          </a:p>
          <a:p>
            <a:pPr lvl="1"/>
            <a:r>
              <a:rPr lang="en-US">
                <a:latin typeface="Arial" charset="0"/>
                <a:ea typeface="ＭＳ Ｐゴシック" charset="0"/>
              </a:rPr>
              <a:t>Nvidia, AMD and Intel dominate</a:t>
            </a:r>
          </a:p>
          <a:p>
            <a:pPr lvl="1"/>
            <a:r>
              <a:rPr lang="en-US">
                <a:latin typeface="Arial" charset="0"/>
                <a:ea typeface="ＭＳ Ｐゴシック" charset="0"/>
              </a:rPr>
              <a:t>OpenGL makes a comeback</a:t>
            </a:r>
          </a:p>
          <a:p>
            <a:pPr lvl="1"/>
            <a:r>
              <a:rPr lang="en-US">
                <a:latin typeface="Arial" charset="0"/>
                <a:ea typeface="ＭＳ Ｐゴシック" charset="0"/>
              </a:rPr>
              <a:t>Cg (Nvidia) leads to GLSL</a:t>
            </a:r>
          </a:p>
          <a:p>
            <a:pPr lvl="1"/>
            <a:r>
              <a:rPr lang="en-US">
                <a:latin typeface="Arial" charset="0"/>
                <a:ea typeface="ＭＳ Ｐゴシック" charset="0"/>
              </a:rPr>
              <a:t>Interactive games control direction of hw and sw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Web and smart phones</a:t>
            </a:r>
          </a:p>
          <a:p>
            <a:pPr lvl="1"/>
            <a:r>
              <a:rPr lang="en-US">
                <a:latin typeface="Arial" charset="0"/>
                <a:ea typeface="ＭＳ Ｐゴシック" charset="0"/>
              </a:rPr>
              <a:t>Google, Mozilla, Nokia and others dominate software</a:t>
            </a:r>
          </a:p>
          <a:p>
            <a:pPr lvl="1"/>
            <a:r>
              <a:rPr lang="en-US">
                <a:latin typeface="Arial" charset="0"/>
                <a:ea typeface="ＭＳ Ｐゴシック" charset="0"/>
              </a:rPr>
              <a:t>ARM dominates smart phone chips</a:t>
            </a:r>
          </a:p>
        </p:txBody>
      </p:sp>
      <p:sp>
        <p:nvSpPr>
          <p:cNvPr id="29700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4161750" indent="-24161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lvl="1"/>
            <a:fld id="{1EF73284-F9DC-0948-B78B-7B0C9DF64051}" type="slidenum">
              <a:rPr lang="es-ES" sz="1000">
                <a:latin typeface="Arial" charset="0"/>
              </a:rPr>
              <a:pPr lvl="1"/>
              <a:t>12</a:t>
            </a:fld>
            <a:endParaRPr lang="es-ES" sz="1000">
              <a:latin typeface="Arial" charset="0"/>
            </a:endParaRPr>
          </a:p>
        </p:txBody>
      </p:sp>
      <p:sp>
        <p:nvSpPr>
          <p:cNvPr id="29701" name="Footer Placeholder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1400"/>
              <a:t>Angel and Shreiner: Interactive Computer Graphics 7E © Addison-Wesley 2015 </a:t>
            </a:r>
          </a:p>
        </p:txBody>
      </p:sp>
    </p:spTree>
    <p:extLst>
      <p:ext uri="{BB962C8B-B14F-4D97-AF65-F5344CB8AC3E}">
        <p14:creationId xmlns:p14="http://schemas.microsoft.com/office/powerpoint/2010/main" val="38051182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Advanced Topics</a:t>
            </a:r>
          </a:p>
        </p:txBody>
      </p:sp>
      <p:sp>
        <p:nvSpPr>
          <p:cNvPr id="3174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Level of Detail (LOD)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Image based rendering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Light field rendering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Ray Tracing (CS 413)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Volume Rendering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Point Clouds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Particle Systems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Information Visualization</a:t>
            </a:r>
          </a:p>
        </p:txBody>
      </p:sp>
      <p:sp>
        <p:nvSpPr>
          <p:cNvPr id="31748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4161750" indent="-24161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lvl="1"/>
            <a:fld id="{DEDEC804-C21F-754A-B964-AE0DDC639530}" type="slidenum">
              <a:rPr lang="es-ES" sz="1000">
                <a:latin typeface="Arial" charset="0"/>
              </a:rPr>
              <a:pPr lvl="1"/>
              <a:t>13</a:t>
            </a:fld>
            <a:endParaRPr lang="es-ES" sz="1000">
              <a:latin typeface="Arial" charset="0"/>
            </a:endParaRPr>
          </a:p>
        </p:txBody>
      </p:sp>
      <p:sp>
        <p:nvSpPr>
          <p:cNvPr id="31749" name="Footer Placeholder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1400"/>
              <a:t>Angel and Shreiner: Interactive Computer Graphics 7E © Addison-Wesley 2015 </a:t>
            </a:r>
          </a:p>
        </p:txBody>
      </p:sp>
    </p:spTree>
    <p:extLst>
      <p:ext uri="{BB962C8B-B14F-4D97-AF65-F5344CB8AC3E}">
        <p14:creationId xmlns:p14="http://schemas.microsoft.com/office/powerpoint/2010/main" val="5925021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What about Games?</a:t>
            </a:r>
          </a:p>
        </p:txBody>
      </p:sp>
      <p:sp>
        <p:nvSpPr>
          <p:cNvPr id="3379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Need more courses</a:t>
            </a:r>
          </a:p>
          <a:p>
            <a:pPr lvl="1"/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Digital Storytelling</a:t>
            </a:r>
          </a:p>
          <a:p>
            <a:pPr lvl="1"/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Game AI</a:t>
            </a:r>
          </a:p>
          <a:p>
            <a:pPr lvl="1"/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HCI</a:t>
            </a:r>
          </a:p>
          <a:p>
            <a:pPr lvl="1"/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Real-time graphics</a:t>
            </a:r>
          </a:p>
        </p:txBody>
      </p:sp>
      <p:sp>
        <p:nvSpPr>
          <p:cNvPr id="33796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4161750" indent="-24161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lvl="1"/>
            <a:fld id="{9F109621-BFE7-E942-90DB-0DDA8E86560E}" type="slidenum">
              <a:rPr lang="es-ES" sz="1000">
                <a:latin typeface="Arial" charset="0"/>
              </a:rPr>
              <a:pPr lvl="1"/>
              <a:t>14</a:t>
            </a:fld>
            <a:endParaRPr lang="es-ES" sz="1000">
              <a:latin typeface="Arial" charset="0"/>
            </a:endParaRPr>
          </a:p>
        </p:txBody>
      </p:sp>
      <p:sp>
        <p:nvSpPr>
          <p:cNvPr id="33797" name="Footer Placeholder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1400"/>
              <a:t>Angel and Shreiner: Interactive Computer Graphics 7E © Addison-Wesley 2015 </a:t>
            </a:r>
          </a:p>
        </p:txBody>
      </p:sp>
    </p:spTree>
    <p:extLst>
      <p:ext uri="{BB962C8B-B14F-4D97-AF65-F5344CB8AC3E}">
        <p14:creationId xmlns:p14="http://schemas.microsoft.com/office/powerpoint/2010/main" val="30216818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Supercomputing</a:t>
            </a:r>
          </a:p>
        </p:txBody>
      </p:sp>
      <p:sp>
        <p:nvSpPr>
          <p:cNvPr id="3584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Fastest supercomputers use GPUs for floating point operations</a:t>
            </a:r>
          </a:p>
          <a:p>
            <a:pPr lvl="1"/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GPGPU</a:t>
            </a:r>
          </a:p>
          <a:p>
            <a:pPr lvl="1"/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OpenCL/WebGL</a:t>
            </a:r>
          </a:p>
          <a:p>
            <a:pPr lvl="1"/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Compute shaders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Low power is a major issue</a:t>
            </a:r>
          </a:p>
          <a:p>
            <a:pPr lvl="1"/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Exascale machine will require 20MW</a:t>
            </a:r>
          </a:p>
          <a:p>
            <a:pPr lvl="1"/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Intel vs ARM?</a:t>
            </a:r>
          </a:p>
          <a:p>
            <a:pPr lvl="1">
              <a:buFontTx/>
              <a:buNone/>
            </a:pPr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5844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4161750" indent="-24161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lvl="1"/>
            <a:fld id="{2D3B3D79-0621-AF42-9BF2-C814510C065C}" type="slidenum">
              <a:rPr lang="es-ES" sz="1000">
                <a:latin typeface="Arial" charset="0"/>
              </a:rPr>
              <a:pPr lvl="1"/>
              <a:t>15</a:t>
            </a:fld>
            <a:endParaRPr lang="es-ES" sz="1000">
              <a:latin typeface="Arial" charset="0"/>
            </a:endParaRPr>
          </a:p>
        </p:txBody>
      </p:sp>
      <p:sp>
        <p:nvSpPr>
          <p:cNvPr id="35845" name="Footer Placeholder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1400"/>
              <a:t>Angel and Shreiner: Interactive Computer Graphics 7E © Addison-Wesley 2015 </a:t>
            </a:r>
          </a:p>
        </p:txBody>
      </p:sp>
    </p:spTree>
    <p:extLst>
      <p:ext uri="{BB962C8B-B14F-4D97-AF65-F5344CB8AC3E}">
        <p14:creationId xmlns:p14="http://schemas.microsoft.com/office/powerpoint/2010/main" val="2863991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Visualization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85529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Information Visualization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4528" y="3706413"/>
            <a:ext cx="4699000" cy="29337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9855" y="1052656"/>
            <a:ext cx="3953673" cy="241853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606" y="1558498"/>
            <a:ext cx="3501795" cy="180908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0606" y="3844485"/>
            <a:ext cx="3856012" cy="269786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52401" y="1845870"/>
            <a:ext cx="3427547" cy="2536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2713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4880" y="3455499"/>
            <a:ext cx="4835326" cy="295760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425" y="2414244"/>
            <a:ext cx="6414339" cy="400896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4428" y="54493"/>
            <a:ext cx="5822520" cy="3401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4616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Games &amp; Movies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3408" y="3524112"/>
            <a:ext cx="5695534" cy="32037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9358" y="884445"/>
            <a:ext cx="3299584" cy="263966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9088" y="361124"/>
            <a:ext cx="3810000" cy="2133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3676" y="1943848"/>
            <a:ext cx="7115791" cy="478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6592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Homework 4</a:t>
            </a:r>
          </a:p>
          <a:p>
            <a:pPr lvl="1"/>
            <a:r>
              <a:rPr lang="en-US" dirty="0" smtClean="0"/>
              <a:t>Term Project</a:t>
            </a:r>
          </a:p>
          <a:p>
            <a:pPr lvl="1"/>
            <a:r>
              <a:rPr lang="en-US" dirty="0" smtClean="0"/>
              <a:t>Some last thoughts</a:t>
            </a:r>
            <a:endParaRPr lang="en-US" dirty="0" smtClean="0"/>
          </a:p>
          <a:p>
            <a:pPr lvl="1"/>
            <a:r>
              <a:rPr lang="en-US" dirty="0" smtClean="0"/>
              <a:t>Different uses of computer graphics</a:t>
            </a:r>
          </a:p>
          <a:p>
            <a:pPr lvl="2"/>
            <a:r>
              <a:rPr lang="en-US" dirty="0" smtClean="0"/>
              <a:t>Information visualization</a:t>
            </a:r>
          </a:p>
          <a:p>
            <a:pPr lvl="2"/>
            <a:r>
              <a:rPr lang="en-US" dirty="0" smtClean="0"/>
              <a:t>Design</a:t>
            </a:r>
          </a:p>
          <a:p>
            <a:pPr lvl="2"/>
            <a:r>
              <a:rPr lang="en-US" dirty="0" smtClean="0"/>
              <a:t>Games &amp; Movies</a:t>
            </a:r>
            <a:endParaRPr lang="en-US" dirty="0" smtClean="0"/>
          </a:p>
          <a:p>
            <a:pPr lvl="1"/>
            <a:r>
              <a:rPr lang="en-US" dirty="0" smtClean="0"/>
              <a:t>Final words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823167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Vtk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Visualization </a:t>
            </a:r>
            <a:r>
              <a:rPr lang="en-US" dirty="0" err="1" smtClean="0"/>
              <a:t>ToolKit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4" name="Picture 3" descr="Screen Shot 2015-12-01 at 6.02.5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6684" y="2071820"/>
            <a:ext cx="7123005" cy="3874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2607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Final words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 hope you had fun</a:t>
            </a:r>
          </a:p>
          <a:p>
            <a:r>
              <a:rPr lang="en-US" dirty="0" smtClean="0"/>
              <a:t>If there is </a:t>
            </a:r>
            <a:r>
              <a:rPr lang="en-US" dirty="0" err="1" smtClean="0"/>
              <a:t>anyhting</a:t>
            </a:r>
            <a:r>
              <a:rPr lang="en-US" dirty="0" smtClean="0"/>
              <a:t> I can do to help you in the future please ask</a:t>
            </a:r>
          </a:p>
          <a:p>
            <a:r>
              <a:rPr lang="en-US" dirty="0" smtClean="0"/>
              <a:t>Thank you!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26164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 4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06344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Textures are very good, use your code from the in class challenge and textures to the Hw4 code.</a:t>
            </a:r>
          </a:p>
          <a:p>
            <a:r>
              <a:rPr lang="en-US" dirty="0" smtClean="0"/>
              <a:t>Add code to interpolate texture coordinates for each state</a:t>
            </a:r>
          </a:p>
          <a:p>
            <a:r>
              <a:rPr lang="en-US" dirty="0" smtClean="0"/>
              <a:t>Add one texture and reuse across all the geometries</a:t>
            </a:r>
          </a:p>
          <a:p>
            <a:r>
              <a:rPr lang="en-US" dirty="0" smtClean="0"/>
              <a:t>Each state will “cut” themselves out of the entire image.</a:t>
            </a:r>
          </a:p>
          <a:p>
            <a:r>
              <a:rPr lang="en-US" dirty="0" smtClean="0"/>
              <a:t>Try turning off some states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marL="0" indent="0">
              <a:buNone/>
            </a:pPr>
            <a:r>
              <a:rPr lang="en-US" sz="2000" dirty="0" smtClean="0"/>
              <a:t>(Hint: To open local files you can turn off Chrome file security with the command line option: </a:t>
            </a:r>
            <a:br>
              <a:rPr lang="en-US" sz="2000" dirty="0" smtClean="0"/>
            </a:br>
            <a:r>
              <a:rPr lang="en-US" sz="2000" dirty="0" smtClean="0"/>
              <a:t> </a:t>
            </a:r>
            <a:r>
              <a:rPr lang="en-US" sz="2000" dirty="0" smtClean="0">
                <a:latin typeface="Courier New"/>
                <a:cs typeface="Courier New"/>
              </a:rPr>
              <a:t>--</a:t>
            </a:r>
            <a:r>
              <a:rPr lang="en-US" sz="2000" dirty="0" err="1" smtClean="0">
                <a:latin typeface="Courier New"/>
                <a:cs typeface="Courier New"/>
              </a:rPr>
              <a:t>args</a:t>
            </a:r>
            <a:r>
              <a:rPr lang="en-US" sz="2000" dirty="0" smtClean="0">
                <a:latin typeface="Courier New"/>
                <a:cs typeface="Courier New"/>
              </a:rPr>
              <a:t> --disable</a:t>
            </a:r>
            <a:r>
              <a:rPr lang="en-US" sz="2000" dirty="0">
                <a:latin typeface="Courier New"/>
                <a:cs typeface="Courier New"/>
              </a:rPr>
              <a:t>-web-</a:t>
            </a:r>
            <a:r>
              <a:rPr lang="en-US" sz="2000" dirty="0" smtClean="0">
                <a:latin typeface="Courier New"/>
                <a:cs typeface="Courier New"/>
              </a:rPr>
              <a:t>security</a:t>
            </a:r>
            <a:r>
              <a:rPr lang="en-US" sz="2000" dirty="0" smtClean="0"/>
              <a:t>, just remember to close the browser when finished)</a:t>
            </a:r>
          </a:p>
          <a:p>
            <a:pPr marL="0" indent="0">
              <a:buNone/>
            </a:pPr>
            <a:r>
              <a:rPr lang="en-US" sz="2000" dirty="0" smtClean="0"/>
              <a:t>(Or use Firefox ;)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06373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Texture coordinate generation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Previous example nice for simple translation</a:t>
            </a:r>
          </a:p>
          <a:p>
            <a:r>
              <a:rPr lang="en-US" dirty="0" smtClean="0"/>
              <a:t>How to map to real world</a:t>
            </a:r>
            <a:endParaRPr lang="en-US" dirty="0"/>
          </a:p>
        </p:txBody>
      </p:sp>
      <p:pic>
        <p:nvPicPr>
          <p:cNvPr id="4" name="Picture 3" descr="usa-physical-map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136" y="3122803"/>
            <a:ext cx="4081470" cy="3054160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H="1">
            <a:off x="3951029" y="3275914"/>
            <a:ext cx="1320371" cy="463668"/>
          </a:xfrm>
          <a:prstGeom prst="straightConnector1">
            <a:avLst/>
          </a:prstGeom>
          <a:ln w="28575" cmpd="sng">
            <a:solidFill>
              <a:srgbClr val="FF66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1061959" y="4687077"/>
            <a:ext cx="4209440" cy="745900"/>
          </a:xfrm>
          <a:prstGeom prst="straightConnector1">
            <a:avLst/>
          </a:prstGeom>
          <a:ln w="28575" cmpd="sng">
            <a:solidFill>
              <a:srgbClr val="FF66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271399" y="2952748"/>
            <a:ext cx="24628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Pixel: 	(611, 439 </a:t>
            </a:r>
            <a:r>
              <a:rPr lang="en-US" strike="sngStrike" dirty="0" smtClean="0"/>
              <a:t>111</a:t>
            </a:r>
            <a:r>
              <a:rPr lang="en-US" dirty="0" smtClean="0"/>
              <a:t>)</a:t>
            </a:r>
          </a:p>
          <a:p>
            <a:r>
              <a:rPr lang="en-US" dirty="0" err="1" smtClean="0"/>
              <a:t>Coord</a:t>
            </a:r>
            <a:r>
              <a:rPr lang="en-US" dirty="0" smtClean="0"/>
              <a:t>: 	(-75, 45)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271399" y="4363911"/>
            <a:ext cx="23459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Pixel: 	(84, 133 </a:t>
            </a:r>
            <a:r>
              <a:rPr lang="en-US" strike="sngStrike" dirty="0" smtClean="0"/>
              <a:t>417</a:t>
            </a:r>
            <a:r>
              <a:rPr lang="en-US" dirty="0" smtClean="0"/>
              <a:t>)</a:t>
            </a:r>
          </a:p>
          <a:p>
            <a:r>
              <a:rPr lang="en-US" dirty="0" err="1" smtClean="0"/>
              <a:t>Coord</a:t>
            </a:r>
            <a:r>
              <a:rPr lang="en-US" dirty="0" smtClean="0"/>
              <a:t>: 	(-120, 20)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267382" y="1247911"/>
            <a:ext cx="36127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Interpolate on the geometries real world coordinates and find the appropriate texture coordinate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659606" y="3814026"/>
            <a:ext cx="3224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Width: 	735</a:t>
            </a:r>
            <a:r>
              <a:rPr lang="en-US" dirty="0"/>
              <a:t> </a:t>
            </a:r>
            <a:r>
              <a:rPr lang="en-US" dirty="0" smtClean="0"/>
              <a:t>Height: 550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20822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Term Project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13 Teams</a:t>
            </a:r>
          </a:p>
          <a:p>
            <a:r>
              <a:rPr lang="en-US" dirty="0" smtClean="0"/>
              <a:t>You </a:t>
            </a:r>
            <a:r>
              <a:rPr lang="en-US" dirty="0"/>
              <a:t>will think of, implement, and document a program relating to graphics. It must demonstrate both graphics input and output; other than that it must only be legal and ethical.</a:t>
            </a:r>
          </a:p>
          <a:p>
            <a:r>
              <a:rPr lang="en-US" dirty="0" smtClean="0"/>
              <a:t>Next week each team will have 10 minutes to present and demo their project</a:t>
            </a:r>
          </a:p>
          <a:p>
            <a:r>
              <a:rPr lang="en-US" dirty="0" smtClean="0"/>
              <a:t>In the real world you will get about 2 minutes to capture peoples attention</a:t>
            </a:r>
          </a:p>
          <a:p>
            <a:r>
              <a:rPr lang="en-US" dirty="0" smtClean="0"/>
              <a:t>This is good practice, </a:t>
            </a:r>
            <a:r>
              <a:rPr lang="en-US" dirty="0" smtClean="0"/>
              <a:t>keep me from napping during your presentation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67922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last thoughts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76425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What we can do now</a:t>
            </a:r>
          </a:p>
        </p:txBody>
      </p:sp>
      <p:sp>
        <p:nvSpPr>
          <p:cNvPr id="1945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Create basic 3D web applications</a:t>
            </a:r>
          </a:p>
          <a:p>
            <a:pPr lvl="1"/>
            <a:r>
              <a:rPr lang="en-US">
                <a:latin typeface="Arial" charset="0"/>
                <a:ea typeface="ＭＳ Ｐゴシック" charset="0"/>
              </a:rPr>
              <a:t>can integrate with other HTML5 packages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Work with event-driven input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Use a variety of texture-based methods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Make use of off-screen rendering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4161750" indent="-24161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lvl="1"/>
            <a:fld id="{549EAACC-6A07-E047-AA2E-58B99F2EF530}" type="slidenum">
              <a:rPr lang="es-ES" sz="1000">
                <a:latin typeface="Arial" charset="0"/>
              </a:rPr>
              <a:pPr lvl="1"/>
              <a:t>7</a:t>
            </a:fld>
            <a:endParaRPr lang="es-ES" sz="1000">
              <a:latin typeface="Arial" charset="0"/>
            </a:endParaRPr>
          </a:p>
        </p:txBody>
      </p:sp>
      <p:sp>
        <p:nvSpPr>
          <p:cNvPr id="19461" name="Footer Placeholder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1400"/>
              <a:t>Angel and Shreiner: Interactive Computer Graphics 7E © Addison-Wesley 2015 </a:t>
            </a:r>
          </a:p>
        </p:txBody>
      </p:sp>
    </p:spTree>
    <p:extLst>
      <p:ext uri="{BB962C8B-B14F-4D97-AF65-F5344CB8AC3E}">
        <p14:creationId xmlns:p14="http://schemas.microsoft.com/office/powerpoint/2010/main" val="4779883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What we haven</a:t>
            </a:r>
            <a:r>
              <a:rPr lang="ja-JP" altLang="en-US">
                <a:latin typeface="Arial" charset="0"/>
                <a:ea typeface="ＭＳ Ｐゴシック" charset="0"/>
                <a:cs typeface="ＭＳ Ｐゴシック" charset="0"/>
              </a:rPr>
              <a:t>’</a:t>
            </a:r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t covered</a:t>
            </a:r>
          </a:p>
        </p:txBody>
      </p:sp>
      <p:sp>
        <p:nvSpPr>
          <p:cNvPr id="2150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More OpenGL capabilities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Modeling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Alternate renderers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Integration with Web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Where are things going</a:t>
            </a:r>
          </a:p>
        </p:txBody>
      </p:sp>
      <p:sp>
        <p:nvSpPr>
          <p:cNvPr id="21508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4161750" indent="-24161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lvl="1"/>
            <a:fld id="{3CC5D293-B499-E042-99E8-F928E43BB883}" type="slidenum">
              <a:rPr lang="es-ES" sz="1000">
                <a:latin typeface="Arial" charset="0"/>
              </a:rPr>
              <a:pPr lvl="1"/>
              <a:t>8</a:t>
            </a:fld>
            <a:endParaRPr lang="es-ES" sz="1000">
              <a:latin typeface="Arial" charset="0"/>
            </a:endParaRPr>
          </a:p>
        </p:txBody>
      </p:sp>
      <p:sp>
        <p:nvSpPr>
          <p:cNvPr id="21509" name="Footer Placeholder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1400"/>
              <a:t>Angel and Shreiner: Interactive Computer Graphics 7E © Addison-Wesley 2015 </a:t>
            </a:r>
          </a:p>
        </p:txBody>
      </p:sp>
    </p:spTree>
    <p:extLst>
      <p:ext uri="{BB962C8B-B14F-4D97-AF65-F5344CB8AC3E}">
        <p14:creationId xmlns:p14="http://schemas.microsoft.com/office/powerpoint/2010/main" val="38131368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What</a:t>
            </a:r>
            <a:r>
              <a:rPr lang="ja-JP" altLang="en-US">
                <a:latin typeface="Arial" charset="0"/>
                <a:ea typeface="ＭＳ Ｐゴシック" charset="0"/>
                <a:cs typeface="ＭＳ Ｐゴシック" charset="0"/>
              </a:rPr>
              <a:t>’</a:t>
            </a:r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s in desktop OpenGL</a:t>
            </a:r>
          </a:p>
        </p:txBody>
      </p:sp>
      <p:sp>
        <p:nvSpPr>
          <p:cNvPr id="23555" name="Content Placeholder 2"/>
          <p:cNvSpPr>
            <a:spLocks noGrp="1"/>
          </p:cNvSpPr>
          <p:nvPr>
            <p:ph idx="1"/>
          </p:nvPr>
        </p:nvSpPr>
        <p:spPr>
          <a:xfrm>
            <a:off x="914400" y="1524000"/>
            <a:ext cx="10769600" cy="4724400"/>
          </a:xfrm>
        </p:spPr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Much more control and many more options</a:t>
            </a:r>
          </a:p>
          <a:p>
            <a:pPr lvl="1"/>
            <a:r>
              <a:rPr lang="en-US">
                <a:latin typeface="Arial" charset="0"/>
                <a:ea typeface="ＭＳ Ｐゴシック" charset="0"/>
              </a:rPr>
              <a:t>Geometry,Tessellation and Compute Shaders</a:t>
            </a:r>
          </a:p>
          <a:p>
            <a:pPr lvl="1"/>
            <a:r>
              <a:rPr lang="en-US">
                <a:latin typeface="Arial" charset="0"/>
                <a:ea typeface="ＭＳ Ｐゴシック" charset="0"/>
              </a:rPr>
              <a:t>Level of Detail (LOD)</a:t>
            </a:r>
          </a:p>
          <a:p>
            <a:pPr lvl="1"/>
            <a:r>
              <a:rPr lang="en-US">
                <a:latin typeface="Arial" charset="0"/>
                <a:ea typeface="ＭＳ Ｐゴシック" charset="0"/>
              </a:rPr>
              <a:t>1-4 Dimensional Textures</a:t>
            </a:r>
          </a:p>
          <a:p>
            <a:pPr lvl="1"/>
            <a:r>
              <a:rPr lang="en-US">
                <a:latin typeface="Arial" charset="0"/>
                <a:ea typeface="ＭＳ Ｐゴシック" charset="0"/>
              </a:rPr>
              <a:t>Many more texture options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Vertex Array Buffers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Occlusion Queries</a:t>
            </a:r>
          </a:p>
        </p:txBody>
      </p:sp>
      <p:sp>
        <p:nvSpPr>
          <p:cNvPr id="23556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4161750" indent="-24161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lvl="1"/>
            <a:fld id="{F352C581-D998-7F42-81AA-521B71A4B43D}" type="slidenum">
              <a:rPr lang="es-ES" sz="1000">
                <a:latin typeface="Arial" charset="0"/>
              </a:rPr>
              <a:pPr lvl="1"/>
              <a:t>9</a:t>
            </a:fld>
            <a:endParaRPr lang="es-ES" sz="1000">
              <a:latin typeface="Arial" charset="0"/>
            </a:endParaRPr>
          </a:p>
        </p:txBody>
      </p:sp>
      <p:sp>
        <p:nvSpPr>
          <p:cNvPr id="23557" name="Footer Placeholder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1400"/>
              <a:t>Angel and Shreiner: Interactive Computer Graphics 7E © Addison-Wesley 2015 </a:t>
            </a:r>
          </a:p>
        </p:txBody>
      </p:sp>
    </p:spTree>
    <p:extLst>
      <p:ext uri="{BB962C8B-B14F-4D97-AF65-F5344CB8AC3E}">
        <p14:creationId xmlns:p14="http://schemas.microsoft.com/office/powerpoint/2010/main" val="24517465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9210</TotalTime>
  <Words>690</Words>
  <Application>Microsoft Macintosh PowerPoint</Application>
  <PresentationFormat>Custom</PresentationFormat>
  <Paragraphs>140</Paragraphs>
  <Slides>21</Slides>
  <Notes>9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Office Theme</vt:lpstr>
      <vt:lpstr>Computer Graphics  ECSE-4750 FALL 2015</vt:lpstr>
      <vt:lpstr>Class </vt:lpstr>
      <vt:lpstr>Homework 4</vt:lpstr>
      <vt:lpstr>Texture coordinate generation</vt:lpstr>
      <vt:lpstr>Term Project</vt:lpstr>
      <vt:lpstr>Some last thoughts</vt:lpstr>
      <vt:lpstr>What we can do now</vt:lpstr>
      <vt:lpstr>What we haven’t covered</vt:lpstr>
      <vt:lpstr>What’s in desktop OpenGL</vt:lpstr>
      <vt:lpstr>What should we expect soon in APIs</vt:lpstr>
      <vt:lpstr>The Players have Changed</vt:lpstr>
      <vt:lpstr>Players Have Changed</vt:lpstr>
      <vt:lpstr>Advanced Topics</vt:lpstr>
      <vt:lpstr>What about Games?</vt:lpstr>
      <vt:lpstr>Supercomputing</vt:lpstr>
      <vt:lpstr>More Visualization</vt:lpstr>
      <vt:lpstr>Information Visualization</vt:lpstr>
      <vt:lpstr>Design</vt:lpstr>
      <vt:lpstr>Games &amp; Movies</vt:lpstr>
      <vt:lpstr>Vtk</vt:lpstr>
      <vt:lpstr>Final words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Graphics  ECSE-4750 FALL 2015</dc:title>
  <dc:creator>Thomas Citriniti</dc:creator>
  <cp:lastModifiedBy>Thomas Citriniti</cp:lastModifiedBy>
  <cp:revision>91</cp:revision>
  <dcterms:created xsi:type="dcterms:W3CDTF">2015-08-31T11:38:50Z</dcterms:created>
  <dcterms:modified xsi:type="dcterms:W3CDTF">2015-12-02T01:18:03Z</dcterms:modified>
</cp:coreProperties>
</file>